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3"/>
  </p:notesMasterIdLst>
  <p:sldIdLst>
    <p:sldId id="859" r:id="rId3"/>
    <p:sldId id="860" r:id="rId4"/>
    <p:sldId id="861" r:id="rId5"/>
    <p:sldId id="862" r:id="rId6"/>
    <p:sldId id="863" r:id="rId7"/>
    <p:sldId id="864" r:id="rId8"/>
    <p:sldId id="865" r:id="rId9"/>
    <p:sldId id="866" r:id="rId10"/>
    <p:sldId id="867" r:id="rId11"/>
    <p:sldId id="868" r:id="rId12"/>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82" d="100"/>
          <a:sy n="82" d="100"/>
        </p:scale>
        <p:origin x="528" y="8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6" Type="http://schemas.openxmlformats.org/officeDocument/2006/relationships/tableStyles" Target="tableStyles.xml"/><Relationship Id="rId15" Type="http://schemas.openxmlformats.org/officeDocument/2006/relationships/viewProps" Target="viewProps.xml"/><Relationship Id="rId14" Type="http://schemas.openxmlformats.org/officeDocument/2006/relationships/presProps" Target="presProps.xml"/><Relationship Id="rId13" Type="http://schemas.openxmlformats.org/officeDocument/2006/relationships/notesMaster" Target="notesMasters/notesMaster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5160"/>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九年级</a:t>
            </a:r>
            <a:r>
              <a:rPr lang="en-US" altLang="zh-CN" sz="2000" dirty="0" smtClean="0">
                <a:solidFill>
                  <a:prstClr val="black"/>
                </a:solidFill>
                <a:latin typeface="楷体" panose="02010609060101010101" pitchFamily="49" charset="-122"/>
                <a:ea typeface="楷体" panose="02010609060101010101" pitchFamily="49" charset="-122"/>
              </a:rPr>
              <a:t>+</a:t>
            </a:r>
            <a:r>
              <a:rPr lang="zh-CN" altLang="en-US" sz="2000" dirty="0" smtClean="0">
                <a:solidFill>
                  <a:prstClr val="black"/>
                </a:solidFill>
                <a:latin typeface="楷体" panose="02010609060101010101" pitchFamily="49" charset="-122"/>
                <a:ea typeface="楷体" panose="02010609060101010101" pitchFamily="49" charset="-122"/>
              </a:rPr>
              <a:t>中考</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image" Target="../media/image7.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2492896"/>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第五部分　热点原创篇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内容占位符 1"/>
          <p:cNvSpPr>
            <a:spLocks noGrp="1"/>
          </p:cNvSpPr>
          <p:nvPr>
            <p:ph idx="1"/>
          </p:nvPr>
        </p:nvSpPr>
        <p:spPr>
          <a:xfrm>
            <a:off x="360854" y="3006032"/>
            <a:ext cx="11485848" cy="1200329"/>
          </a:xfrm>
          <a:solidFill>
            <a:srgbClr val="E8F6FD"/>
          </a:solidFill>
        </p:spPr>
        <p:txBody>
          <a:bodyPr/>
          <a:lstStyle/>
          <a:p>
            <a:pPr hangingPunct="0">
              <a:spcAft>
                <a:spcPts val="0"/>
              </a:spcAft>
            </a:pPr>
            <a:r>
              <a:rPr lang="en-US" altLang="zh-CN" b="1" dirty="0"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他们</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穿着最奇怪的衣服</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每个人都有自己的男仆</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男仆手持一根棍子</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棍子的末端挂着一个大气球。</a:t>
            </a:r>
            <a:endParaRPr lang="zh-CN" altLang="zh-CN" sz="900" dirty="0">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内容占位符 1"/>
          <p:cNvSpPr txBox="1"/>
          <p:nvPr/>
        </p:nvSpPr>
        <p:spPr bwMode="auto">
          <a:xfrm>
            <a:off x="360854" y="4098954"/>
            <a:ext cx="11485848" cy="1130246"/>
          </a:xfrm>
          <a:prstGeom prst="rect">
            <a:avLst/>
          </a:prstGeom>
          <a:solidFill>
            <a:srgbClr val="E8F6FD"/>
          </a:solidFill>
          <a:ln>
            <a:noFill/>
          </a:ln>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latin typeface="Times New Roman" panose="02020603050405020304" pitchFamily="18" charset="0"/>
                <a:ea typeface="宋体" panose="02010600030101010101" pitchFamily="2" charset="-122"/>
                <a:cs typeface="Times New Roman" panose="02020603050405020304" pitchFamily="18" charset="0"/>
              </a:rPr>
              <a:t>              who carried a large balloon on the end of a stick</a:t>
            </a:r>
            <a:r>
              <a:rPr lang="zh-CN" altLang="zh-CN" b="1" dirty="0" smtClean="0">
                <a:latin typeface="Times New Roman" panose="02020603050405020304" pitchFamily="18" charset="0"/>
                <a:ea typeface="宋体" panose="02010600030101010101" pitchFamily="2" charset="-122"/>
                <a:cs typeface="Times New Roman" panose="02020603050405020304" pitchFamily="18" charset="0"/>
              </a:rPr>
              <a:t>是定语从句，修饰前面的名词</a:t>
            </a:r>
            <a:r>
              <a:rPr lang="en-US" altLang="zh-CN" b="1" dirty="0" smtClean="0">
                <a:latin typeface="Times New Roman" panose="02020603050405020304" pitchFamily="18" charset="0"/>
                <a:ea typeface="宋体" panose="02010600030101010101" pitchFamily="2" charset="-122"/>
                <a:cs typeface="Times New Roman" panose="02020603050405020304" pitchFamily="18" charset="0"/>
              </a:rPr>
              <a:t>servant</a:t>
            </a:r>
            <a:r>
              <a:rPr lang="zh-CN" altLang="zh-CN" b="1" dirty="0" smtClean="0">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p:nvPr/>
        </p:nvSpPr>
        <p:spPr bwMode="auto">
          <a:xfrm>
            <a:off x="358630" y="1582235"/>
            <a:ext cx="11485848" cy="1477328"/>
          </a:xfrm>
          <a:prstGeom prst="rect">
            <a:avLst/>
          </a:prstGeom>
          <a:solidFill>
            <a:srgbClr val="E8F6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endParaRPr lang="en-US" altLang="zh-CN" sz="1200" b="1" dirty="0" smtClean="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smtClean="0">
                <a:latin typeface="Times New Roman" panose="02020603050405020304" pitchFamily="18" charset="0"/>
                <a:ea typeface="宋体" panose="02010600030101010101" pitchFamily="2" charset="-122"/>
                <a:cs typeface="Times New Roman" panose="02020603050405020304" pitchFamily="18" charset="0"/>
              </a:rPr>
              <a:t>They </a:t>
            </a:r>
            <a:r>
              <a:rPr lang="en-US" altLang="zh-CN" b="1" dirty="0">
                <a:latin typeface="Times New Roman" panose="02020603050405020304" pitchFamily="18" charset="0"/>
                <a:ea typeface="宋体" panose="02010600030101010101" pitchFamily="2" charset="-122"/>
                <a:cs typeface="Times New Roman" panose="02020603050405020304" pitchFamily="18" charset="0"/>
              </a:rPr>
              <a:t>wore the strangest clothes and they all had their own personal man servant who carried a large balloon on the end of a stick</a:t>
            </a:r>
            <a:r>
              <a:rPr lang="en-US" altLang="zh-CN" b="1" dirty="0">
                <a:latin typeface="宋体" panose="02010600030101010101" pitchFamily="2" charset="-122"/>
                <a:ea typeface="宋体" panose="02010600030101010101" pitchFamily="2" charset="-122"/>
                <a:cs typeface="Times New Roman" panose="02020603050405020304" pitchFamily="18" charset="0"/>
              </a:rPr>
              <a:t>.</a:t>
            </a:r>
            <a:endParaRPr lang="zh-CN" altLang="zh-CN" sz="900" dirty="0">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1"/>
          <a:stretch>
            <a:fillRect/>
          </a:stretch>
        </p:blipFill>
        <p:spPr>
          <a:xfrm>
            <a:off x="358630" y="1490152"/>
            <a:ext cx="1897946" cy="430129"/>
          </a:xfrm>
          <a:prstGeom prst="rect">
            <a:avLst/>
          </a:prstGeom>
        </p:spPr>
      </p:pic>
      <p:pic>
        <p:nvPicPr>
          <p:cNvPr id="5" name="译文.eps" descr="id:2147486824;FounderCES"/>
          <p:cNvPicPr/>
          <p:nvPr/>
        </p:nvPicPr>
        <p:blipFill>
          <a:blip r:embed="rId2"/>
          <a:stretch>
            <a:fillRect/>
          </a:stretch>
        </p:blipFill>
        <p:spPr>
          <a:xfrm>
            <a:off x="375423" y="3198787"/>
            <a:ext cx="932180" cy="287655"/>
          </a:xfrm>
          <a:prstGeom prst="rect">
            <a:avLst/>
          </a:prstGeom>
        </p:spPr>
      </p:pic>
      <p:pic>
        <p:nvPicPr>
          <p:cNvPr id="6" name="分析.eps" descr="id:2147486831;FounderCES"/>
          <p:cNvPicPr/>
          <p:nvPr/>
        </p:nvPicPr>
        <p:blipFill>
          <a:blip r:embed="rId3"/>
          <a:stretch>
            <a:fillRect/>
          </a:stretch>
        </p:blipFill>
        <p:spPr>
          <a:xfrm>
            <a:off x="375423" y="4299333"/>
            <a:ext cx="932180" cy="287655"/>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812141"/>
            <a:ext cx="11485848" cy="1130246"/>
          </a:xfrm>
        </p:spPr>
        <p:txBody>
          <a:bodyPr/>
          <a:lstStyle/>
          <a:p>
            <a:pPr hangingPunct="0">
              <a:spcAft>
                <a:spcPts val="0"/>
              </a:spcAft>
            </a:pPr>
            <a:r>
              <a:rPr lang="en-US" altLang="zh-CN" b="1" dirty="0"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是一篇小说节选</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选自《格列佛游记》</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讲述了格列佛来到拉普达岛的奇特经历。</a:t>
            </a:r>
            <a:endParaRPr lang="zh-CN" altLang="zh-CN" sz="900" dirty="0">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语篇导航-DA.eps" descr="id:2147486385;FounderCES"/>
          <p:cNvPicPr/>
          <p:nvPr/>
        </p:nvPicPr>
        <p:blipFill>
          <a:blip r:embed="rId1"/>
          <a:stretch>
            <a:fillRect/>
          </a:stretch>
        </p:blipFill>
        <p:spPr>
          <a:xfrm>
            <a:off x="577736" y="2888877"/>
            <a:ext cx="1917070" cy="468115"/>
          </a:xfrm>
          <a:prstGeom prst="rect">
            <a:avLst/>
          </a:prstGeom>
        </p:spPr>
      </p:pic>
      <p:pic>
        <p:nvPicPr>
          <p:cNvPr id="5" name="图片 4"/>
          <p:cNvPicPr>
            <a:picLocks noChangeAspect="1"/>
          </p:cNvPicPr>
          <p:nvPr/>
        </p:nvPicPr>
        <p:blipFill>
          <a:blip r:embed="rId2"/>
          <a:stretch>
            <a:fillRect/>
          </a:stretch>
        </p:blipFill>
        <p:spPr>
          <a:xfrm>
            <a:off x="880188" y="1268760"/>
            <a:ext cx="10430035" cy="1399410"/>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857178"/>
            <a:ext cx="11485848" cy="2795958"/>
          </a:xfrm>
        </p:spPr>
        <p:txBody>
          <a:bodyPr/>
          <a:lstStyle/>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 shock and surprise disappeared when I understood that this island was my salvation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得救</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began to shout for help to the people on the island. They did not understand me but they understood that I was in difficulty and made signs for me to move towards them. They moved closer and when I was underneath the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island,they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sent a chair down to me on a chain and pulled me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up.</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337872"/>
          </a:xfrm>
        </p:spPr>
        <p:txBody>
          <a:bodyPr/>
          <a:lstStyle/>
          <a:p>
            <a:pPr indent="609600" hangingPunct="0">
              <a:spcAft>
                <a:spcPts val="0"/>
              </a:spcAft>
              <a:tabLst>
                <a:tab pos="4050665" algn="l"/>
                <a:tab pos="7021195" algn="l"/>
                <a:tab pos="9631680" algn="l"/>
              </a:tabLst>
            </a:pP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people on the island were friendly and accepted me but they were incredibly strange. They wore the strangest clothes and they all had their own personal man servant who carried a large balloon on the end of a stick. The servant’s job was to tap</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轻拍</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his master on his mouth or ear when he needed to speak or listen to something. This was because these masters passed most of their time in intense thought</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沉思</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thought about the strangest subjects for hours and hours a day. And as a result they had no sense of practical things in </a:t>
            </a:r>
            <a:r>
              <a:rPr lang="en-US" altLang="zh-CN" sz="23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life,such</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as speaking or </a:t>
            </a:r>
            <a:r>
              <a:rPr lang="en-US" altLang="zh-CN" sz="23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listening,or</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looking where they were going.</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050665" algn="l"/>
                <a:tab pos="7021195" algn="l"/>
                <a:tab pos="9631680" algn="l"/>
              </a:tabLst>
            </a:pP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later learnt that this island was called </a:t>
            </a:r>
            <a:r>
              <a:rPr lang="en-US" altLang="zh-CN" sz="23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Laputa</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Some people took me to speak to the king. When we arrived at his </a:t>
            </a:r>
            <a:r>
              <a:rPr lang="en-US" altLang="zh-CN" sz="23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palace,the</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king was lost in thought and didn’t notice me. I waited for more than an hour </a:t>
            </a:r>
            <a:r>
              <a:rPr lang="en-US" altLang="zh-CN" sz="23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until,finally,one</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his servants tapped him on the mouth and he spoke.</a:t>
            </a:r>
            <a:endParaRPr lang="zh-CN" alt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indent="609600" hangingPunct="0">
              <a:spcAft>
                <a:spcPts val="0"/>
              </a:spcAft>
              <a:tabLst>
                <a:tab pos="4050665" algn="l"/>
                <a:tab pos="7021195" algn="l"/>
                <a:tab pos="963168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didn’t understand their language and could not answer the king. One of the servants tried to tap me on the mouth with his balloon to make me speak. I protested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抗议</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反对</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very quickly.</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know exactly when to speak and listen,” I told them. </a:t>
            </a:r>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understood the sense of what I said. But they thought I was a complete idiot because I did not pass my time in thought too. Then after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dinner,a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servant came to teach me their language and tell me about life on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Laputa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algn="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—Adapted from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Gulliver</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Travels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p:nvPr/>
        </p:nvSpPr>
        <p:spPr bwMode="auto">
          <a:xfrm>
            <a:off x="360854" y="3501008"/>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细节理解题。根据第三段中的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“When we arrived at his palace,the king was lost in thought and didn’t notice me</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I waited for more than an hour</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当我们到达他的宫殿时</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国王正陷入沉思</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没有注意到我。我等了一个多小时</a:t>
            </a:r>
            <a:r>
              <a:rPr lang="en-US" altLang="zh-CN" b="1">
                <a:solidFill>
                  <a:srgbClr val="FF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可知，国王当时沉浸在思考中，没有立即注意到格列佛的到来。故选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746120"/>
            <a:ext cx="11485848" cy="2861310"/>
          </a:xfrm>
        </p:spPr>
        <p:txBody>
          <a:bodyPr/>
          <a:lstStyle/>
          <a:p>
            <a:pPr hangingPunct="0">
              <a:spcAft>
                <a:spcPts val="0"/>
              </a:spcAft>
              <a:tabLst>
                <a:tab pos="4050665" algn="l"/>
                <a:tab pos="7021195" algn="l"/>
                <a:tab pos="963168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happened when the narrator first met the king of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Laputa?</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The king immediately asked him questions through a translator.</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The king was deeply thinking and didn’t notice him at first.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The king’s servant tapped the narrator to make him speak.</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The king taught the narrator their language himself.</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863975" y="851980"/>
            <a:ext cx="389850" cy="461665"/>
          </a:xfrm>
          <a:prstGeom prst="rect">
            <a:avLst/>
          </a:prstGeom>
        </p:spPr>
        <p:txBody>
          <a:bodyPr wrap="none">
            <a:spAutoFit/>
          </a:bodyPr>
          <a:lstStyle/>
          <a:p>
            <a:r>
              <a:rPr lang="en-US" altLang="zh-CN" sz="2400" dirty="0" smtClean="0"/>
              <a:t>B</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txBox="1"/>
          <p:nvPr/>
        </p:nvSpPr>
        <p:spPr bwMode="auto">
          <a:xfrm>
            <a:off x="334566" y="4337111"/>
            <a:ext cx="11485848" cy="20997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lnSpc>
                <a:spcPct val="140000"/>
              </a:lnSpc>
            </a:pP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细节多选题。根据第二段中的</a:t>
            </a:r>
            <a:r>
              <a:rPr lang="en-US" altLang="zh-CN" b="1" dirty="0">
                <a:solidFill>
                  <a:srgbClr val="FF0000"/>
                </a:solidFill>
                <a:latin typeface="Times New Roman" panose="02020603050405020304" pitchFamily="18" charset="0"/>
                <a:ea typeface="宋体" panose="02010600030101010101" pitchFamily="2" charset="-122"/>
              </a:rPr>
              <a:t>“The servant’s job was to tap</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轻拍</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ea typeface="Times New Roman" panose="02020603050405020304" pitchFamily="18" charset="0"/>
              </a:rPr>
              <a:t> </a:t>
            </a:r>
            <a:r>
              <a:rPr lang="en-US" altLang="zh-CN" b="1" dirty="0">
                <a:solidFill>
                  <a:srgbClr val="FF0000"/>
                </a:solidFill>
                <a:ea typeface="Times New Roman" panose="02020603050405020304" pitchFamily="18" charset="0"/>
              </a:rPr>
              <a:t>his master on his mouth or ear when he needed to speak or listen to something</a:t>
            </a:r>
            <a:r>
              <a:rPr lang="en-US" altLang="zh-CN" b="1" dirty="0">
                <a:solidFill>
                  <a:srgbClr val="FF0000"/>
                </a:solidFill>
                <a:latin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仆人的工作是在主人需要说话或倾听时</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轻拍主人的嘴或耳朵。</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可知，选项</a:t>
            </a:r>
            <a:r>
              <a:rPr lang="en-US" altLang="zh-CN" b="1" dirty="0">
                <a:solidFill>
                  <a:srgbClr val="FF0000"/>
                </a:solidFill>
                <a:latin typeface="宋体" panose="02010600030101010101" pitchFamily="2" charset="-122"/>
                <a:cs typeface="Times New Roman" panose="02020603050405020304" pitchFamily="18" charset="0"/>
              </a:rPr>
              <a:t>②</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在主人需要说话时拍嘴</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FF0000"/>
                </a:solidFill>
                <a:latin typeface="宋体" panose="02010600030101010101" pitchFamily="2" charset="-122"/>
                <a:cs typeface="Times New Roman" panose="02020603050405020304" pitchFamily="18" charset="0"/>
              </a:rPr>
              <a:t>④</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在主人需要听时拍耳朵</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）直接对应原文描述。故选</a:t>
            </a:r>
            <a:r>
              <a:rPr lang="en-US" altLang="zh-CN" b="1" dirty="0">
                <a:solidFill>
                  <a:srgbClr val="FF0000"/>
                </a:solidFill>
                <a:latin typeface="Times New Roman" panose="02020603050405020304" pitchFamily="18" charset="0"/>
                <a:ea typeface="宋体" panose="02010600030101010101" pitchFamily="2" charset="-122"/>
              </a:rPr>
              <a:t>C</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
        <p:nvSpPr>
          <p:cNvPr id="2" name="内容占位符 1"/>
          <p:cNvSpPr>
            <a:spLocks noGrp="1"/>
          </p:cNvSpPr>
          <p:nvPr>
            <p:ph idx="1"/>
          </p:nvPr>
        </p:nvSpPr>
        <p:spPr>
          <a:xfrm>
            <a:off x="360854" y="746120"/>
            <a:ext cx="11485848" cy="3709035"/>
          </a:xfrm>
        </p:spPr>
        <p:txBody>
          <a:bodyPr/>
          <a:lstStyle/>
          <a:p>
            <a:pPr hangingPunct="0">
              <a:lnSpc>
                <a:spcPct val="140000"/>
              </a:lnSpc>
              <a:spcAft>
                <a:spcPts val="0"/>
              </a:spcAft>
              <a:tabLst>
                <a:tab pos="4050665" algn="l"/>
                <a:tab pos="7021195" algn="l"/>
                <a:tab pos="963168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were the servants’ jobs with the balloons?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4050665" algn="l"/>
                <a:tab pos="7021195" algn="l"/>
                <a:tab pos="9631680"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①</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carry the masters’ belongings.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4050665" algn="l"/>
                <a:tab pos="7021195" algn="l"/>
                <a:tab pos="9631680"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②</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tap the master on the mouth when he needed to speak.</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4050665" algn="l"/>
                <a:tab pos="7021195" algn="l"/>
                <a:tab pos="9631680"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③</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protect the masters from danger.</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4050665" algn="l"/>
                <a:tab pos="7021195" algn="l"/>
                <a:tab pos="9631680"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④</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tap the master on the ear when he needed to listen.</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4050665" algn="l"/>
                <a:tab pos="7021195" algn="l"/>
                <a:tab pos="9631680"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⑤</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signal to other masters.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3498850" algn="l"/>
                <a:tab pos="4049395" algn="l"/>
                <a:tab pos="6727825" algn="l"/>
                <a:tab pos="963104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①③</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③④</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②④</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②⑤</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1918742" y="908720"/>
            <a:ext cx="2847702" cy="377245"/>
          </a:xfrm>
          <a:prstGeom prst="rect">
            <a:avLst/>
          </a:prstGeom>
        </p:spPr>
      </p:pic>
      <p:sp>
        <p:nvSpPr>
          <p:cNvPr id="4" name="矩形 3"/>
          <p:cNvSpPr/>
          <p:nvPr/>
        </p:nvSpPr>
        <p:spPr>
          <a:xfrm>
            <a:off x="863975" y="735155"/>
            <a:ext cx="407484" cy="552267"/>
          </a:xfrm>
          <a:prstGeom prst="rect">
            <a:avLst/>
          </a:prstGeom>
        </p:spPr>
        <p:txBody>
          <a:bodyPr wrap="none">
            <a:spAutoFit/>
          </a:bodyPr>
          <a:lstStyle/>
          <a:p>
            <a:pPr>
              <a:lnSpc>
                <a:spcPct val="140000"/>
              </a:lnSpc>
            </a:pPr>
            <a:r>
              <a:rPr lang="en-US" altLang="zh-CN" sz="2400" dirty="0"/>
              <a:t>C</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1"/>
          <p:cNvSpPr txBox="1"/>
          <p:nvPr/>
        </p:nvSpPr>
        <p:spPr bwMode="auto">
          <a:xfrm>
            <a:off x="360854" y="2420888"/>
            <a:ext cx="11485848" cy="42724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sz="2300"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sz="2300"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300"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sz="23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代词指代题。根据前一句</a:t>
            </a:r>
            <a:r>
              <a:rPr lang="en-US" altLang="zh-CN" sz="2300" b="1" dirty="0">
                <a:solidFill>
                  <a:srgbClr val="FF0000"/>
                </a:solidFill>
                <a:latin typeface="Times New Roman" panose="02020603050405020304" pitchFamily="18" charset="0"/>
                <a:ea typeface="宋体" panose="02010600030101010101" pitchFamily="2" charset="-122"/>
              </a:rPr>
              <a:t>“</a:t>
            </a:r>
            <a:r>
              <a:rPr lang="en-US" altLang="zh-CN" sz="2300" b="1" dirty="0">
                <a:solidFill>
                  <a:srgbClr val="FF0000"/>
                </a:solidFill>
                <a:latin typeface="+mj-lt"/>
                <a:cs typeface="Times New Roman" panose="02020603050405020304" pitchFamily="18" charset="0"/>
              </a:rPr>
              <a:t>‘</a:t>
            </a:r>
            <a:r>
              <a:rPr lang="en-US" altLang="zh-CN" sz="2300" b="1" dirty="0">
                <a:solidFill>
                  <a:srgbClr val="FF0000"/>
                </a:solidFill>
                <a:latin typeface="Times New Roman" panose="02020603050405020304" pitchFamily="18" charset="0"/>
                <a:ea typeface="宋体" panose="02010600030101010101" pitchFamily="2" charset="-122"/>
              </a:rPr>
              <a:t>I know exactly when to speak and listen</a:t>
            </a:r>
            <a:r>
              <a:rPr lang="zh-CN" altLang="zh-CN" sz="23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dirty="0">
                <a:solidFill>
                  <a:srgbClr val="FF0000"/>
                </a:solidFill>
                <a:latin typeface="Times New Roman" panose="02020603050405020304" pitchFamily="18" charset="0"/>
                <a:ea typeface="宋体" panose="02010600030101010101" pitchFamily="2" charset="-122"/>
              </a:rPr>
              <a:t>’ I told them</a:t>
            </a:r>
            <a:r>
              <a:rPr lang="en-US" altLang="zh-CN" sz="2300" b="1" dirty="0">
                <a:solidFill>
                  <a:srgbClr val="FF0000"/>
                </a:solidFill>
                <a:latin typeface="宋体" panose="02010600030101010101" pitchFamily="2" charset="-122"/>
                <a:cs typeface="Times New Roman" panose="02020603050405020304" pitchFamily="18" charset="0"/>
              </a:rPr>
              <a:t>.</a:t>
            </a:r>
            <a:r>
              <a:rPr lang="zh-CN" altLang="zh-CN" sz="23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dirty="0">
                <a:solidFill>
                  <a:srgbClr val="FF0000"/>
                </a:solidFill>
                <a:latin typeface="+mj-lt"/>
                <a:cs typeface="Times New Roman" panose="02020603050405020304" pitchFamily="18" charset="0"/>
              </a:rPr>
              <a:t>‘</a:t>
            </a:r>
            <a:r>
              <a:rPr lang="zh-CN" altLang="zh-CN" sz="23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我很清楚什么时候该说话</a:t>
            </a:r>
            <a:r>
              <a:rPr lang="zh-CN" altLang="zh-CN" sz="23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什么时候该听</a:t>
            </a:r>
            <a:r>
              <a:rPr lang="zh-CN" altLang="zh-CN" sz="23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dirty="0">
                <a:solidFill>
                  <a:srgbClr val="FF0000"/>
                </a:solidFill>
                <a:latin typeface="Times New Roman" panose="02020603050405020304" pitchFamily="18" charset="0"/>
                <a:ea typeface="楷体" panose="02010609060101010101" pitchFamily="49" charset="-122"/>
              </a:rPr>
              <a:t>’</a:t>
            </a:r>
            <a:r>
              <a:rPr lang="zh-CN" altLang="zh-CN" sz="23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我告诉他们。</a:t>
            </a:r>
            <a:r>
              <a:rPr lang="zh-CN" altLang="zh-CN" sz="23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dirty="0">
                <a:solidFill>
                  <a:srgbClr val="FF0000"/>
                </a:solidFill>
                <a:latin typeface="Times New Roman" panose="02020603050405020304" pitchFamily="18" charset="0"/>
                <a:ea typeface="宋体" panose="02010600030101010101" pitchFamily="2" charset="-122"/>
              </a:rPr>
              <a:t>”</a:t>
            </a:r>
            <a:r>
              <a:rPr lang="zh-CN" altLang="zh-CN" sz="23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可知，此处</a:t>
            </a:r>
            <a:r>
              <a:rPr lang="en-US" altLang="zh-CN" sz="2300" b="1" dirty="0">
                <a:solidFill>
                  <a:srgbClr val="FF0000"/>
                </a:solidFill>
                <a:latin typeface="Times New Roman" panose="02020603050405020304" pitchFamily="18" charset="0"/>
                <a:ea typeface="宋体" panose="02010600030101010101" pitchFamily="2" charset="-122"/>
              </a:rPr>
              <a:t>“them”</a:t>
            </a:r>
            <a:r>
              <a:rPr lang="zh-CN" altLang="zh-CN" sz="23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指代的是上文中试图用气球拍打叙述者嘴巴的仆人和他代表的群体；再根据第三段中的</a:t>
            </a:r>
            <a:r>
              <a:rPr lang="en-US" altLang="zh-CN" sz="2300" b="1" dirty="0">
                <a:solidFill>
                  <a:srgbClr val="FF0000"/>
                </a:solidFill>
                <a:latin typeface="Times New Roman" panose="02020603050405020304" pitchFamily="18" charset="0"/>
                <a:ea typeface="宋体" panose="02010600030101010101" pitchFamily="2" charset="-122"/>
              </a:rPr>
              <a:t>“Some people took me to speak to the king</a:t>
            </a:r>
            <a:r>
              <a:rPr lang="zh-CN" altLang="zh-CN" sz="23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一些人带我去见国王</a:t>
            </a:r>
            <a:r>
              <a:rPr lang="zh-CN" altLang="zh-CN" sz="23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dirty="0">
                <a:solidFill>
                  <a:srgbClr val="FF0000"/>
                </a:solidFill>
                <a:latin typeface="Times New Roman" panose="02020603050405020304" pitchFamily="18" charset="0"/>
                <a:ea typeface="宋体" panose="02010600030101010101" pitchFamily="2" charset="-122"/>
              </a:rPr>
              <a:t>”</a:t>
            </a:r>
            <a:r>
              <a:rPr lang="zh-CN" altLang="zh-CN" sz="23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和第四段描述与国王及其仆人的互动可知，</a:t>
            </a:r>
            <a:r>
              <a:rPr lang="en-US" altLang="zh-CN" sz="2300" b="1" dirty="0">
                <a:solidFill>
                  <a:srgbClr val="FF0000"/>
                </a:solidFill>
                <a:latin typeface="Times New Roman" panose="02020603050405020304" pitchFamily="18" charset="0"/>
                <a:ea typeface="宋体" panose="02010600030101010101" pitchFamily="2" charset="-122"/>
              </a:rPr>
              <a:t>“They”</a:t>
            </a:r>
            <a:r>
              <a:rPr lang="zh-CN" altLang="zh-CN" sz="23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应指代在场的拉普达岛的人民（</a:t>
            </a:r>
            <a:r>
              <a:rPr lang="zh-CN" altLang="zh-CN" sz="23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即那些需要仆人提醒的</a:t>
            </a:r>
            <a:r>
              <a:rPr lang="en-US" altLang="zh-CN" sz="2300" b="1" dirty="0">
                <a:solidFill>
                  <a:srgbClr val="FF0000"/>
                </a:solidFill>
                <a:latin typeface="宋体" panose="02010600030101010101" pitchFamily="2" charset="-122"/>
                <a:cs typeface="Times New Roman" panose="02020603050405020304" pitchFamily="18" charset="0"/>
              </a:rPr>
              <a:t>“</a:t>
            </a:r>
            <a:r>
              <a:rPr lang="zh-CN" altLang="zh-CN" sz="23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主人们</a:t>
            </a:r>
            <a:r>
              <a:rPr lang="en-US" altLang="zh-CN" sz="2300" b="1" dirty="0">
                <a:solidFill>
                  <a:srgbClr val="FF0000"/>
                </a:solidFill>
                <a:latin typeface="宋体" panose="02010600030101010101" pitchFamily="2" charset="-122"/>
                <a:cs typeface="Times New Roman" panose="02020603050405020304" pitchFamily="18" charset="0"/>
              </a:rPr>
              <a:t>”</a:t>
            </a:r>
            <a:r>
              <a:rPr lang="zh-CN" altLang="zh-CN" sz="23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）。选项</a:t>
            </a:r>
            <a:r>
              <a:rPr lang="en-US" altLang="zh-CN" sz="2300" b="1" dirty="0">
                <a:solidFill>
                  <a:srgbClr val="FF0000"/>
                </a:solidFill>
                <a:latin typeface="Times New Roman" panose="02020603050405020304" pitchFamily="18" charset="0"/>
                <a:ea typeface="宋体" panose="02010600030101010101" pitchFamily="2" charset="-122"/>
              </a:rPr>
              <a:t>A</a:t>
            </a:r>
            <a:r>
              <a:rPr lang="zh-CN" altLang="zh-CN" sz="23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带气球的仆人</a:t>
            </a:r>
            <a:r>
              <a:rPr lang="zh-CN" altLang="zh-CN" sz="23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）是执行动作的具体人，但理解话语意思的是</a:t>
            </a:r>
            <a:r>
              <a:rPr lang="en-US" altLang="zh-CN" sz="2300" b="1" dirty="0">
                <a:solidFill>
                  <a:srgbClr val="FF0000"/>
                </a:solidFill>
                <a:latin typeface="宋体" panose="02010600030101010101" pitchFamily="2" charset="-122"/>
                <a:cs typeface="Times New Roman" panose="02020603050405020304" pitchFamily="18" charset="0"/>
              </a:rPr>
              <a:t>“</a:t>
            </a:r>
            <a:r>
              <a:rPr lang="zh-CN" altLang="zh-CN" sz="23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主人们</a:t>
            </a:r>
            <a:r>
              <a:rPr lang="en-US" altLang="zh-CN" sz="2300" b="1" dirty="0">
                <a:solidFill>
                  <a:srgbClr val="FF0000"/>
                </a:solidFill>
                <a:latin typeface="宋体" panose="02010600030101010101" pitchFamily="2" charset="-122"/>
                <a:cs typeface="Times New Roman" panose="02020603050405020304" pitchFamily="18" charset="0"/>
              </a:rPr>
              <a:t>”</a:t>
            </a:r>
            <a:r>
              <a:rPr lang="zh-CN" altLang="zh-CN" sz="23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；选项</a:t>
            </a:r>
            <a:r>
              <a:rPr lang="en-US" altLang="zh-CN" sz="2300" b="1" dirty="0">
                <a:solidFill>
                  <a:srgbClr val="FF0000"/>
                </a:solidFill>
                <a:latin typeface="Times New Roman" panose="02020603050405020304" pitchFamily="18" charset="0"/>
                <a:ea typeface="宋体" panose="02010600030101010101" pitchFamily="2" charset="-122"/>
              </a:rPr>
              <a:t>C</a:t>
            </a:r>
            <a:r>
              <a:rPr lang="zh-CN" altLang="zh-CN" sz="23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国王</a:t>
            </a:r>
            <a:r>
              <a:rPr lang="zh-CN" altLang="zh-CN" sz="23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）是其中一员，但</a:t>
            </a:r>
            <a:r>
              <a:rPr lang="en-US" altLang="zh-CN" sz="2300" b="1" dirty="0">
                <a:solidFill>
                  <a:srgbClr val="FF0000"/>
                </a:solidFill>
                <a:latin typeface="Times New Roman" panose="02020603050405020304" pitchFamily="18" charset="0"/>
                <a:ea typeface="宋体" panose="02010600030101010101" pitchFamily="2" charset="-122"/>
              </a:rPr>
              <a:t>“They”</a:t>
            </a:r>
            <a:r>
              <a:rPr lang="zh-CN" altLang="zh-CN" sz="23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是复数，指代更广泛的群体；选项</a:t>
            </a:r>
            <a:r>
              <a:rPr lang="en-US" altLang="zh-CN" sz="2300" b="1" dirty="0">
                <a:solidFill>
                  <a:srgbClr val="FF0000"/>
                </a:solidFill>
                <a:latin typeface="Times New Roman" panose="02020603050405020304" pitchFamily="18" charset="0"/>
                <a:ea typeface="宋体" panose="02010600030101010101" pitchFamily="2" charset="-122"/>
              </a:rPr>
              <a:t>D</a:t>
            </a:r>
            <a:r>
              <a:rPr lang="zh-CN" altLang="zh-CN" sz="23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试图拍打叙述者的仆人</a:t>
            </a:r>
            <a:r>
              <a:rPr lang="zh-CN" altLang="zh-CN" sz="23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）是单数个体，与复数代词</a:t>
            </a:r>
            <a:r>
              <a:rPr lang="en-US" altLang="zh-CN" sz="2300" b="1" dirty="0">
                <a:solidFill>
                  <a:srgbClr val="FF0000"/>
                </a:solidFill>
                <a:latin typeface="Times New Roman" panose="02020603050405020304" pitchFamily="18" charset="0"/>
                <a:ea typeface="宋体" panose="02010600030101010101" pitchFamily="2" charset="-122"/>
              </a:rPr>
              <a:t>“They”</a:t>
            </a:r>
            <a:r>
              <a:rPr lang="zh-CN" altLang="zh-CN" sz="23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不符。故选</a:t>
            </a:r>
            <a:r>
              <a:rPr lang="en-US" altLang="zh-CN" sz="2300" b="1" dirty="0">
                <a:solidFill>
                  <a:srgbClr val="FF0000"/>
                </a:solidFill>
                <a:latin typeface="Times New Roman" panose="02020603050405020304" pitchFamily="18" charset="0"/>
                <a:ea typeface="宋体" panose="02010600030101010101" pitchFamily="2" charset="-122"/>
              </a:rPr>
              <a:t>B</a:t>
            </a:r>
            <a:r>
              <a:rPr lang="zh-CN" altLang="zh-CN" sz="23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sz="2300" dirty="0"/>
          </a:p>
        </p:txBody>
      </p:sp>
      <p:sp>
        <p:nvSpPr>
          <p:cNvPr id="2" name="内容占位符 1"/>
          <p:cNvSpPr>
            <a:spLocks noGrp="1"/>
          </p:cNvSpPr>
          <p:nvPr>
            <p:ph idx="1"/>
          </p:nvPr>
        </p:nvSpPr>
        <p:spPr>
          <a:xfrm>
            <a:off x="360854" y="746120"/>
            <a:ext cx="11639008" cy="1684020"/>
          </a:xfrm>
        </p:spPr>
        <p:txBody>
          <a:bodyPr/>
          <a:lstStyle/>
          <a:p>
            <a:pPr>
              <a:spcAft>
                <a:spcPts val="0"/>
              </a:spcAft>
              <a:tabLst>
                <a:tab pos="4049395" algn="l"/>
                <a:tab pos="5654675" algn="l"/>
                <a:tab pos="7019925" algn="l"/>
                <a:tab pos="9631045" algn="l"/>
              </a:tabLst>
            </a:pP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Who </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does the pronoun “</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refer to in Paragraph 5?</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4049395" algn="l"/>
                <a:tab pos="5654675" algn="l"/>
                <a:tab pos="7019925" algn="l"/>
                <a:tab pos="9631045" algn="l"/>
              </a:tabLst>
            </a:pP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The servants carrying the </a:t>
            </a:r>
            <a:r>
              <a:rPr lang="en-US" altLang="zh-CN" sz="23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balloons.</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people of </a:t>
            </a:r>
            <a:r>
              <a:rPr lang="en-US" altLang="zh-CN" sz="23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Laputa</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masters</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4049395" algn="l"/>
                <a:tab pos="5654675" algn="l"/>
                <a:tab pos="7019925" algn="l"/>
                <a:tab pos="9631045" algn="l"/>
              </a:tabLst>
            </a:pP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The king </a:t>
            </a:r>
            <a:r>
              <a:rPr lang="en-US" altLang="zh-CN" sz="23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specifically.</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servant who tried to tap the narrator.</a:t>
            </a:r>
            <a:endParaRPr lang="zh-CN" alt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1"/>
          <a:stretch>
            <a:fillRect/>
          </a:stretch>
        </p:blipFill>
        <p:spPr>
          <a:xfrm>
            <a:off x="1925433" y="904438"/>
            <a:ext cx="2981109" cy="345118"/>
          </a:xfrm>
          <a:prstGeom prst="rect">
            <a:avLst/>
          </a:prstGeom>
        </p:spPr>
      </p:pic>
      <p:sp>
        <p:nvSpPr>
          <p:cNvPr id="5" name="矩形 4"/>
          <p:cNvSpPr/>
          <p:nvPr/>
        </p:nvSpPr>
        <p:spPr>
          <a:xfrm>
            <a:off x="863975" y="851980"/>
            <a:ext cx="389850" cy="461665"/>
          </a:xfrm>
          <a:prstGeom prst="rect">
            <a:avLst/>
          </a:prstGeom>
        </p:spPr>
        <p:txBody>
          <a:bodyPr wrap="none">
            <a:spAutoFit/>
          </a:bodyPr>
          <a:lstStyle/>
          <a:p>
            <a:r>
              <a:rPr lang="en-US" altLang="zh-CN" sz="2300" dirty="0" smtClean="0"/>
              <a:t>B</a:t>
            </a:r>
            <a:endParaRPr lang="zh-CN" altLang="en-US" sz="23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txBox="1"/>
          <p:nvPr/>
        </p:nvSpPr>
        <p:spPr bwMode="auto">
          <a:xfrm>
            <a:off x="360854" y="3573016"/>
            <a:ext cx="11485848" cy="2880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40000"/>
              </a:lnSpc>
              <a:spcAft>
                <a:spcPts val="0"/>
              </a:spcAft>
            </a:pPr>
            <a:r>
              <a:rPr lang="en-US" altLang="zh-CN" sz="2200"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sz="2200"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200"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en-US"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观点态度题。根据第二段内容可知，作者一开始就描述岛民</a:t>
            </a:r>
            <a:r>
              <a:rPr lang="en-US"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“incredibly strange</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极其奇怪</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，提到他们的穿着</a:t>
            </a:r>
            <a:r>
              <a:rPr lang="en-US"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 strangest clothes</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最奇怪的衣服</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，以及这种仆人提醒的习惯；再根据第四、五段内容可知，当仆人试图用气球拍他嘴巴让他说话时，他</a:t>
            </a:r>
            <a:r>
              <a:rPr lang="en-US"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“protested very quickly</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迅速抗议</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，并明确声明：</a:t>
            </a:r>
            <a:r>
              <a:rPr lang="en-US"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 know exactly when to speak and listen</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我很清楚什么时候该说话</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什么时候该听</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，这强烈表明他认为这种提醒对他来说是多余的、荒谬的。故选</a:t>
            </a:r>
            <a:r>
              <a:rPr lang="en-US"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746120"/>
            <a:ext cx="11485848" cy="2934335"/>
          </a:xfrm>
        </p:spPr>
        <p:txBody>
          <a:bodyPr/>
          <a:lstStyle/>
          <a:p>
            <a:pPr hangingPunct="0">
              <a:lnSpc>
                <a:spcPct val="140000"/>
              </a:lnSpc>
              <a:spcAft>
                <a:spcPts val="0"/>
              </a:spcAft>
              <a:tabLst>
                <a:tab pos="4049395" algn="l"/>
                <a:tab pos="5290820" algn="l"/>
                <a:tab pos="7019925" algn="l"/>
                <a:tab pos="9631045" algn="l"/>
              </a:tabLst>
            </a:pPr>
            <a:r>
              <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2200"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is the writer’s attitude</a:t>
            </a:r>
            <a:r>
              <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态度</a:t>
            </a:r>
            <a:r>
              <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towards the </a:t>
            </a:r>
            <a:r>
              <a:rPr lang="en-US" altLang="zh-CN" sz="22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Laputans</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habit of needing servants to remind them to speak or listen?</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4050665" algn="l"/>
                <a:tab pos="7021195" algn="l"/>
                <a:tab pos="9631680" algn="l"/>
              </a:tabLst>
            </a:pP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He admires their dedication to deep thought.</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4050665" algn="l"/>
                <a:tab pos="7021195" algn="l"/>
                <a:tab pos="9631680" algn="l"/>
              </a:tabLst>
            </a:pP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He finds it completely necessary and practical.</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4050665" algn="l"/>
                <a:tab pos="7021195" algn="l"/>
                <a:tab pos="9631680" algn="l"/>
              </a:tabLst>
            </a:pP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He feels sorry for the servants who have to do this job.</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4050665" algn="l"/>
                <a:tab pos="7021195" algn="l"/>
                <a:tab pos="9631680" algn="l"/>
              </a:tabLst>
            </a:pP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He thinks it’s strange and </a:t>
            </a:r>
            <a:r>
              <a:rPr lang="en-US" altLang="zh-CN" sz="22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unnecessary,indicating</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lack of basic awareness.</a:t>
            </a:r>
            <a:endParaRPr lang="zh-CN" alt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1944095" y="852734"/>
            <a:ext cx="3862591" cy="377245"/>
          </a:xfrm>
          <a:prstGeom prst="rect">
            <a:avLst/>
          </a:prstGeom>
        </p:spPr>
      </p:pic>
      <p:sp>
        <p:nvSpPr>
          <p:cNvPr id="4" name="矩形 3"/>
          <p:cNvSpPr/>
          <p:nvPr/>
        </p:nvSpPr>
        <p:spPr>
          <a:xfrm>
            <a:off x="845313" y="833318"/>
            <a:ext cx="388248" cy="430887"/>
          </a:xfrm>
          <a:prstGeom prst="rect">
            <a:avLst/>
          </a:prstGeom>
        </p:spPr>
        <p:txBody>
          <a:bodyPr wrap="none">
            <a:spAutoFit/>
          </a:bodyPr>
          <a:lstStyle/>
          <a:p>
            <a:r>
              <a:rPr lang="en-US" altLang="zh-CN" sz="2200" dirty="0" smtClean="0"/>
              <a:t>D</a:t>
            </a:r>
            <a:endParaRPr lang="zh-CN" altLang="en-US" sz="2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4321</Words>
  <Application>WPS 演示</Application>
  <PresentationFormat>自定义</PresentationFormat>
  <Paragraphs>59</Paragraphs>
  <Slides>10</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10</vt:i4>
      </vt:variant>
    </vt:vector>
  </HeadingPairs>
  <TitlesOfParts>
    <vt:vector size="20" baseType="lpstr">
      <vt:lpstr>Arial</vt:lpstr>
      <vt:lpstr>宋体</vt:lpstr>
      <vt:lpstr>Wingdings</vt:lpstr>
      <vt:lpstr>Times New Roman</vt:lpstr>
      <vt:lpstr>楷体</vt:lpstr>
      <vt:lpstr>微软雅黑</vt:lpstr>
      <vt:lpstr>黑体</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單行道</cp:lastModifiedBy>
  <cp:revision>473</cp:revision>
  <dcterms:created xsi:type="dcterms:W3CDTF">2020-11-06T05:24:00Z</dcterms:created>
  <dcterms:modified xsi:type="dcterms:W3CDTF">2025-09-18T06:36:37Z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183F53B07990440590EEDC2FFA382F57_12</vt:lpwstr>
  </property>
</Properties>
</file>